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2" r:id="rId4"/>
    <p:sldId id="270" r:id="rId5"/>
    <p:sldId id="258" r:id="rId6"/>
    <p:sldId id="267" r:id="rId7"/>
    <p:sldId id="269" r:id="rId8"/>
    <p:sldId id="268" r:id="rId9"/>
    <p:sldId id="263" r:id="rId10"/>
    <p:sldId id="271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9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6"/>
    <p:restoredTop sz="96327"/>
  </p:normalViewPr>
  <p:slideViewPr>
    <p:cSldViewPr snapToGrid="0" snapToObjects="1">
      <p:cViewPr>
        <p:scale>
          <a:sx n="127" d="100"/>
          <a:sy n="127" d="100"/>
        </p:scale>
        <p:origin x="4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2T12:44:49.035" idx="1">
    <p:pos x="5741" y="3622"/>
    <p:text>Not sure I understand this setence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2T12:54:44.972" idx="5">
    <p:pos x="10" y="10"/>
    <p:text>What are the arrows on the right?  What do they represent?</p:text>
    <p:extLst>
      <p:ext uri="{C676402C-5697-4E1C-873F-D02D1690AC5C}">
        <p15:threadingInfo xmlns:p15="http://schemas.microsoft.com/office/powerpoint/2012/main" timeZoneBias="420"/>
      </p:ext>
    </p:extLst>
  </p:cm>
  <p:cm authorId="1" dt="2020-10-12T12:55:23.211" idx="6">
    <p:pos x="106" y="106"/>
    <p:text>Spell out AFG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2T12:49:30.460" idx="3">
    <p:pos x="10" y="10"/>
    <p:text>We need to add a slide or some wording on linuxptp.   Some too many attendees of ITSF know about linuxptp.  Need to say that the output shown in these slides are output of linuxptp </p:text>
    <p:extLst>
      <p:ext uri="{C676402C-5697-4E1C-873F-D02D1690AC5C}">
        <p15:threadingInfo xmlns:p15="http://schemas.microsoft.com/office/powerpoint/2012/main" timeZoneBias="420"/>
      </p:ext>
    </p:extLst>
  </p:cm>
  <p:cm authorId="1" dt="2020-10-12T13:00:39.440" idx="7">
    <p:pos x="106" y="106"/>
    <p:text>Explain ts2phc, ptptool command, etc.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2T12:52:53.719" idx="4">
    <p:pos x="10" y="10"/>
    <p:text>Would be great to show that each column represents a machine, and that the results are being compared to a reference machine.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2T12:48:24.768" idx="2">
    <p:pos x="10" y="10"/>
    <p:text>Can we put a small description of what 'machine' is?</p:text>
    <p:extLst>
      <p:ext uri="{C676402C-5697-4E1C-873F-D02D1690AC5C}">
        <p15:threadingInfo xmlns:p15="http://schemas.microsoft.com/office/powerpoint/2012/main" timeZoneBias="420"/>
      </p:ext>
    </p:extLst>
  </p:cm>
  <p:cm authorId="1" dt="2020-10-12T13:25:29.555" idx="9">
    <p:pos x="106" y="106"/>
    <p:text>Is this context, is the PPS input into the machine (coming from the GM) used to sample the internal PPS created by the machine?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2T13:02:41.165" idx="8">
    <p:pos x="1926" y="3611"/>
    <p:text>We should add that such method is a tool that can be used to operationalize a PTP network (eg., detect failure conditions, PTP network going rogue).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22B74-40E7-A44F-9087-047886BD60D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DD49-41EF-954D-9480-BDCB43C52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86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3791-8290-0242-A19E-8EBC8D272A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26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3791-8290-0242-A19E-8EBC8D272A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22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3791-8290-0242-A19E-8EBC8D272A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1A91-7C81-D74E-8C04-24C33DDCD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1A60A-6136-C042-B2F5-B9AA7DD72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5EFEA-C73E-6848-A952-FACED8EE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5C09D-092A-0C49-BEE3-8B781F97D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27241-70B6-C140-BD7E-301F4CC3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9DF3-84C1-AE44-9055-1293DBE3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072B9-66CF-F94A-A3CD-410C8B847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2BE9F-40A2-854C-B30E-81A77C4C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980D8-E2D8-EF4C-A25A-FA0C1CAD0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CDAEA-CEA0-9742-9F23-83F20529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6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CF4891-7BF0-BE46-8016-6A9023430C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1B63E-4FBB-994A-9C8D-2778129C2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1AF9E-6A27-2D4D-BB73-3DB3F673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BADA7-8585-B14C-9945-7BD6765B0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0B396-9159-BB4C-B8B9-B2CCBA6A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3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6F17D-BD38-0B4B-9175-F5C9599A4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F5B9B-6475-7545-9F16-75CB60F13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EC168-CDE9-1041-84F7-E027B62B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3AC4C-FF6A-4E43-A8F9-97A2304A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AB3A1-0DED-F74B-8418-F18559635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4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25F6-8BBA-6E4A-B13D-926CA0B9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F018-DBCA-3C45-B021-0999D9D7D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87A04-B895-6745-9E1F-77DA410F5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B8CC7-2EFD-CB44-86ED-22F5DB19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6F2F7-FB2A-8846-8139-3882C23D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3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F03B-E88D-7546-9D2A-061B91C8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7EB4-84D0-014D-B298-94F09F06F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17AB2-F93D-B241-AAA3-B944F66AE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58965-2D28-3349-BBF9-B5E6B9BF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557BF-A8C2-9244-8899-F18EF5C1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647B3-10B2-C245-A917-A104AE0C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0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4109-92A0-8C4A-A9AE-BD5099AEF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22E75-A2C2-134B-9A71-102B1036A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E289C-393B-D24C-AC45-C5A505B91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B0BAF2-CB40-8848-93DA-D5CE1BCF1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2450CD-894B-E44E-8157-5600CB39A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A5B61-B9FA-EA40-A38C-58D0DB76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FA03D0-1C3E-B34A-AEAC-B9EADF52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145982-0F19-3E45-869E-E3654571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8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BBC3F-7D16-1A4E-8C3C-AE66F7F8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DAE22-3FAA-854F-A71A-F5D9F7E9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0F243-5A5B-A94E-AB7C-8828684E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C188E-D95F-0E46-8621-6BB0D7394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7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CF8C9F-08CE-BC49-B6A3-6FD029439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06DD3-FF79-864C-A38C-246135380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834F9-7BC8-C94F-83AF-8D061E1B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5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14BF-F4C4-E240-B858-10B1D200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A983B-3D2F-944C-A65B-FF87227E4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D4CF0-C330-3549-8C15-2DFFFE578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4E21F-A641-1544-AC03-B930B0ED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B85AE-28DB-574C-AC99-E3D9DA9A4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91235-1A87-9A49-B00D-F63C7EE5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59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AF10-A45E-4E4D-A32D-2B0F4796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706658-A0B4-2149-ADBB-287AE33E0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2FA46-975D-AE4D-8545-DCE89F181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8B2A4-17FA-3947-B038-3A1B6B7E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E1454-485E-924C-8074-21A0B0970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4B822-1949-5E4F-9DEE-9DEA5AB5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5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4B3A55-F8DF-0648-B91B-5005B9EC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6C480-E4C7-E745-982E-BECCDD612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0519C-E93D-C840-BE05-14303C7CD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F071D-BE41-AF44-A0FC-5440454B937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CF020-EC98-2B45-A3C5-C5925154A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D3933-FEB6-0F45-91F5-C62AD302E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297D9-7E76-D344-86B1-AC6D6994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2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2BE4-B016-444D-9C3E-E4FAA6C16D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Precise Synchronization of Geographically Separate GNSS Dependent Time Providers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15432-FFDC-5F4A-853D-3920FFA7ED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Ahmad Byagowi, </a:t>
            </a:r>
            <a:r>
              <a:rPr lang="en-US" sz="2000" dirty="0" err="1"/>
              <a:t>Dotan</a:t>
            </a:r>
            <a:r>
              <a:rPr lang="en-US" sz="2000" dirty="0"/>
              <a:t> Levi, Georgi </a:t>
            </a:r>
            <a:r>
              <a:rPr lang="en-US" sz="2000" dirty="0" err="1"/>
              <a:t>Chalakov</a:t>
            </a:r>
            <a:r>
              <a:rPr lang="en-US" sz="2000" dirty="0"/>
              <a:t>, Oleg </a:t>
            </a:r>
            <a:r>
              <a:rPr lang="en-US" sz="2000" dirty="0" err="1"/>
              <a:t>Obleukhov</a:t>
            </a:r>
            <a:r>
              <a:rPr lang="en-US" sz="2000" dirty="0"/>
              <a:t>, Michel Ouellette</a:t>
            </a:r>
          </a:p>
        </p:txBody>
      </p:sp>
    </p:spTree>
    <p:extLst>
      <p:ext uri="{BB962C8B-B14F-4D97-AF65-F5344CB8AC3E}">
        <p14:creationId xmlns:p14="http://schemas.microsoft.com/office/powerpoint/2010/main" val="382124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799FA57-14D4-2148-A17C-3ADC536D0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99"/>
            <a:ext cx="12192000" cy="6778901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F3FA0C3-02A0-154A-BFC4-8944F77C6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803" y="5555974"/>
            <a:ext cx="2719197" cy="13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6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1E5C8-43E0-0247-A00F-4DF749B02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C8199C-3B95-8C4C-8955-99208B9C9D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7139" y="1825625"/>
                <a:ext cx="11241157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Using the external time stamping of the NIC, one can validate and measure the synchronization of machines that are distributed globally in a PTP network</a:t>
                </a:r>
              </a:p>
              <a:p>
                <a:r>
                  <a:rPr lang="en-US" dirty="0"/>
                  <a:t>Using this method, synchronization and </a:t>
                </a:r>
                <a:r>
                  <a:rPr lang="en-US" dirty="0" err="1"/>
                  <a:t>syntonization</a:t>
                </a:r>
                <a:r>
                  <a:rPr lang="en-US" dirty="0"/>
                  <a:t> is measured</a:t>
                </a:r>
              </a:p>
              <a:p>
                <a:r>
                  <a:rPr lang="en-US" dirty="0"/>
                  <a:t>The sync matrix is defined as following: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The Maximum of the S matrix determines the validity of sync operations across the WAN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C8199C-3B95-8C4C-8955-99208B9C9D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139" y="1825625"/>
                <a:ext cx="11241157" cy="4351338"/>
              </a:xfrm>
              <a:blipFill>
                <a:blip r:embed="rId2"/>
                <a:stretch>
                  <a:fillRect l="-902" t="-2326" r="-1353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35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81FCC-3482-B44E-BC4B-2971C82C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DF19E5-8C2E-5941-AAE0-EC614E72F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Using the external time stamping of the NIC, one can measure the synchronization of machines in a PTP network</a:t>
            </a:r>
          </a:p>
          <a:p>
            <a:r>
              <a:rPr lang="en-US" dirty="0"/>
              <a:t>This method can be expanded to a wide area network</a:t>
            </a:r>
          </a:p>
          <a:p>
            <a:r>
              <a:rPr lang="en-US" dirty="0"/>
              <a:t>Using the Sync Matrix, the validity of synchronization can be verified. This is useful for the sync dependent applications </a:t>
            </a:r>
          </a:p>
          <a:p>
            <a:r>
              <a:rPr lang="en-US" dirty="0"/>
              <a:t>Various operations can be performed on the Sync Matrix in order to provide indicative scalar about the synchronization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4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65250-CA7A-FD4D-B3CE-05583106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3EC0E-7C8A-6A47-B5F3-C8DDC68BA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It is challenging to extend precision synchronization dependent applications across the wide area network:</a:t>
            </a:r>
          </a:p>
          <a:p>
            <a:pPr lvl="1"/>
            <a:r>
              <a:rPr lang="en-US" dirty="0"/>
              <a:t>PTP is designed for Local Area Networks</a:t>
            </a:r>
          </a:p>
          <a:p>
            <a:pPr lvl="1"/>
            <a:r>
              <a:rPr lang="en-US" dirty="0"/>
              <a:t>Requires PTP compliant switches such as transparent clocks and boundary clocks</a:t>
            </a:r>
          </a:p>
          <a:p>
            <a:pPr lvl="1"/>
            <a:r>
              <a:rPr lang="en-US" dirty="0"/>
              <a:t>Best master clock algorithm is used to form the synchronization topology tree</a:t>
            </a:r>
          </a:p>
          <a:p>
            <a:pPr lvl="1"/>
            <a:r>
              <a:rPr lang="en-US" dirty="0"/>
              <a:t>Global navigational satellite system can provide a solution for synchronization across WAN with the cost of reliability</a:t>
            </a:r>
          </a:p>
          <a:p>
            <a:pPr lvl="1"/>
            <a:r>
              <a:rPr lang="en-US" dirty="0"/>
              <a:t>Using atomic clocks, islands of synchronization (local area network) can exist without the notion of global synchronization</a:t>
            </a:r>
          </a:p>
          <a:p>
            <a:pPr lvl="1"/>
            <a:r>
              <a:rPr lang="en-US" dirty="0"/>
              <a:t>A method is needed to constantly gauge and validate the global synchronization between the set of local area networks, equipped with PTP</a:t>
            </a:r>
          </a:p>
        </p:txBody>
      </p:sp>
    </p:spTree>
    <p:extLst>
      <p:ext uri="{BB962C8B-B14F-4D97-AF65-F5344CB8AC3E}">
        <p14:creationId xmlns:p14="http://schemas.microsoft.com/office/powerpoint/2010/main" val="50770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BF90-20D4-304B-BDFB-38D5A7FF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D68F0-9EEB-3B4F-BCDD-548D0F7E8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PTP takes advantage of:</a:t>
            </a:r>
          </a:p>
          <a:p>
            <a:pPr lvl="1"/>
            <a:r>
              <a:rPr lang="en-US" dirty="0"/>
              <a:t>Hardware Timestamping</a:t>
            </a:r>
          </a:p>
          <a:p>
            <a:pPr lvl="1"/>
            <a:r>
              <a:rPr lang="en-US" dirty="0"/>
              <a:t>Compliant Switches</a:t>
            </a:r>
          </a:p>
          <a:p>
            <a:pPr lvl="1"/>
            <a:r>
              <a:rPr lang="en-US" dirty="0"/>
              <a:t>Higher message rates</a:t>
            </a:r>
          </a:p>
          <a:p>
            <a:pPr marL="0" indent="0">
              <a:buNone/>
            </a:pPr>
            <a:r>
              <a:rPr lang="en-US" dirty="0"/>
              <a:t>These are not available/guaranteed across a wide area network</a:t>
            </a:r>
          </a:p>
          <a:p>
            <a:pPr marL="0" indent="0">
              <a:buNone/>
            </a:pPr>
            <a:r>
              <a:rPr lang="en-US" dirty="0"/>
              <a:t>GNSS (GPS, </a:t>
            </a:r>
            <a:r>
              <a:rPr lang="en-US" dirty="0" err="1"/>
              <a:t>BeiDou</a:t>
            </a:r>
            <a:r>
              <a:rPr lang="en-US" dirty="0"/>
              <a:t>, GLONASS, GALILEO,…) are capable to deliver time</a:t>
            </a:r>
          </a:p>
          <a:p>
            <a:pPr lvl="1"/>
            <a:r>
              <a:rPr lang="en-US" dirty="0"/>
              <a:t>Time of the day</a:t>
            </a:r>
          </a:p>
          <a:p>
            <a:pPr lvl="1"/>
            <a:r>
              <a:rPr lang="en-US" dirty="0"/>
              <a:t>1 Pulse Per Second</a:t>
            </a:r>
          </a:p>
          <a:p>
            <a:pPr marL="0" indent="0">
              <a:buNone/>
            </a:pPr>
            <a:r>
              <a:rPr lang="en-US" dirty="0"/>
              <a:t>Relying solely on GNSS carries risk</a:t>
            </a:r>
          </a:p>
          <a:p>
            <a:pPr lvl="1"/>
            <a:r>
              <a:rPr lang="en-US" dirty="0"/>
              <a:t>It gets delivered via an antenna</a:t>
            </a:r>
          </a:p>
          <a:p>
            <a:pPr lvl="1"/>
            <a:r>
              <a:rPr lang="en-US" dirty="0"/>
              <a:t>Local Holdover Oscillators/Clocks are Prone to Misalignment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038FA5-ABCC-3C4C-91C6-330D6ECE7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CDC79C4-AE66-7C4B-BA2E-E1EA2E773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803" y="5635486"/>
            <a:ext cx="2719197" cy="12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78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D5F9BB-1994-6440-8D25-F26C7AFE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864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Local Test Setup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3297F1-46B5-A245-BEE5-54906352B4ED}"/>
              </a:ext>
            </a:extLst>
          </p:cNvPr>
          <p:cNvSpPr/>
          <p:nvPr/>
        </p:nvSpPr>
        <p:spPr>
          <a:xfrm>
            <a:off x="2764221" y="2280745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 GM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01781F-2804-4743-9F90-84CC240A6440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1534510" y="2695903"/>
            <a:ext cx="1229711" cy="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F37F3F-BC48-8B4A-B565-5902646FD133}"/>
              </a:ext>
            </a:extLst>
          </p:cNvPr>
          <p:cNvCxnSpPr>
            <a:cxnSpLocks/>
          </p:cNvCxnSpPr>
          <p:nvPr/>
        </p:nvCxnSpPr>
        <p:spPr>
          <a:xfrm>
            <a:off x="1534510" y="2317530"/>
            <a:ext cx="0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9301D5-A845-7D47-97E3-775F5AEF850B}"/>
              </a:ext>
            </a:extLst>
          </p:cNvPr>
          <p:cNvCxnSpPr>
            <a:cxnSpLocks/>
          </p:cNvCxnSpPr>
          <p:nvPr/>
        </p:nvCxnSpPr>
        <p:spPr>
          <a:xfrm>
            <a:off x="1371600" y="1939155"/>
            <a:ext cx="162910" cy="37837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52E1BF-5D84-B940-BE9D-2A6EE86BA63D}"/>
              </a:ext>
            </a:extLst>
          </p:cNvPr>
          <p:cNvCxnSpPr>
            <a:cxnSpLocks/>
          </p:cNvCxnSpPr>
          <p:nvPr/>
        </p:nvCxnSpPr>
        <p:spPr>
          <a:xfrm flipH="1">
            <a:off x="1534510" y="1939156"/>
            <a:ext cx="188686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492479-6D7B-CC49-BD2B-F98950D8E799}"/>
              </a:ext>
            </a:extLst>
          </p:cNvPr>
          <p:cNvCxnSpPr>
            <a:cxnSpLocks/>
          </p:cNvCxnSpPr>
          <p:nvPr/>
        </p:nvCxnSpPr>
        <p:spPr>
          <a:xfrm>
            <a:off x="1534510" y="1939156"/>
            <a:ext cx="0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A44E836-734A-F449-99B3-ABA0C39ED2C0}"/>
              </a:ext>
            </a:extLst>
          </p:cNvPr>
          <p:cNvSpPr/>
          <p:nvPr/>
        </p:nvSpPr>
        <p:spPr>
          <a:xfrm>
            <a:off x="5063431" y="2109302"/>
            <a:ext cx="1032569" cy="232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 enabled switch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A8D1CF-ECFD-244E-9D7F-69FB33724E59}"/>
              </a:ext>
            </a:extLst>
          </p:cNvPr>
          <p:cNvCxnSpPr>
            <a:cxnSpLocks/>
          </p:cNvCxnSpPr>
          <p:nvPr/>
        </p:nvCxnSpPr>
        <p:spPr>
          <a:xfrm flipH="1">
            <a:off x="4340772" y="2730932"/>
            <a:ext cx="722659" cy="0"/>
          </a:xfrm>
          <a:prstGeom prst="line">
            <a:avLst/>
          </a:prstGeom>
          <a:ln w="412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EA64386-23B1-6B41-ADCC-C62E8B08DF93}"/>
              </a:ext>
            </a:extLst>
          </p:cNvPr>
          <p:cNvSpPr/>
          <p:nvPr/>
        </p:nvSpPr>
        <p:spPr>
          <a:xfrm>
            <a:off x="6658627" y="1278985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A090C3-12A1-1C45-A08E-4D188D1D34BD}"/>
              </a:ext>
            </a:extLst>
          </p:cNvPr>
          <p:cNvSpPr/>
          <p:nvPr/>
        </p:nvSpPr>
        <p:spPr>
          <a:xfrm>
            <a:off x="6658627" y="2453112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B4601B-6D7F-084D-8E72-F9BDE93ACD88}"/>
              </a:ext>
            </a:extLst>
          </p:cNvPr>
          <p:cNvSpPr/>
          <p:nvPr/>
        </p:nvSpPr>
        <p:spPr>
          <a:xfrm>
            <a:off x="6658627" y="3627239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3F08B8-A36E-DB47-B11C-CD0F1354F510}"/>
              </a:ext>
            </a:extLst>
          </p:cNvPr>
          <p:cNvSpPr/>
          <p:nvPr/>
        </p:nvSpPr>
        <p:spPr>
          <a:xfrm>
            <a:off x="6671312" y="4801366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3A5E45-949A-7E41-ADFA-1A2D2B55C753}"/>
              </a:ext>
            </a:extLst>
          </p:cNvPr>
          <p:cNvSpPr/>
          <p:nvPr/>
        </p:nvSpPr>
        <p:spPr>
          <a:xfrm>
            <a:off x="6671312" y="5978948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6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A274E55-8E6D-5C4E-8E43-E4FF877A8345}"/>
              </a:ext>
            </a:extLst>
          </p:cNvPr>
          <p:cNvCxnSpPr>
            <a:cxnSpLocks/>
            <a:stCxn id="16" idx="2"/>
            <a:endCxn id="22" idx="1"/>
          </p:cNvCxnSpPr>
          <p:nvPr/>
        </p:nvCxnSpPr>
        <p:spPr>
          <a:xfrm rot="16200000" flipH="1">
            <a:off x="5144114" y="4866908"/>
            <a:ext cx="1962801" cy="1091596"/>
          </a:xfrm>
          <a:prstGeom prst="bentConnector2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8ED0B119-2EB8-2242-9892-894635C2BBAF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89111" y="4492106"/>
            <a:ext cx="830320" cy="708715"/>
          </a:xfrm>
          <a:prstGeom prst="bentConnector3">
            <a:avLst>
              <a:gd name="adj1" fmla="val 97439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1A96E27F-1317-4B4E-848F-B6FBF095DEE4}"/>
              </a:ext>
            </a:extLst>
          </p:cNvPr>
          <p:cNvCxnSpPr>
            <a:cxnSpLocks/>
          </p:cNvCxnSpPr>
          <p:nvPr/>
        </p:nvCxnSpPr>
        <p:spPr>
          <a:xfrm>
            <a:off x="6125514" y="3914342"/>
            <a:ext cx="528940" cy="215248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292DD4FA-E11B-FA4F-983A-4DEEFB3705A6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6125514" y="2868271"/>
            <a:ext cx="533113" cy="166100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A438CBA4-47B5-F04E-9969-B302FD7D32CA}"/>
              </a:ext>
            </a:extLst>
          </p:cNvPr>
          <p:cNvCxnSpPr>
            <a:cxnSpLocks/>
            <a:stCxn id="16" idx="0"/>
          </p:cNvCxnSpPr>
          <p:nvPr/>
        </p:nvCxnSpPr>
        <p:spPr>
          <a:xfrm rot="5400000" flipH="1" flipV="1">
            <a:off x="5924430" y="1408792"/>
            <a:ext cx="355796" cy="1045224"/>
          </a:xfrm>
          <a:prstGeom prst="bentConnector2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7FE757C-7D96-594C-9989-ED86E118AE37}"/>
              </a:ext>
            </a:extLst>
          </p:cNvPr>
          <p:cNvSpPr/>
          <p:nvPr/>
        </p:nvSpPr>
        <p:spPr>
          <a:xfrm>
            <a:off x="4813433" y="118528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Cesium Clock based AFG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9C5600B0-AF78-8B48-A0B4-CE7D3ABC7E8E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6389984" y="533687"/>
            <a:ext cx="2525794" cy="578488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C429649-0079-5548-8E47-0E1E03F512C7}"/>
              </a:ext>
            </a:extLst>
          </p:cNvPr>
          <p:cNvSpPr/>
          <p:nvPr/>
        </p:nvSpPr>
        <p:spPr>
          <a:xfrm>
            <a:off x="705946" y="5088714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1</a:t>
            </a: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C6CE4103-D408-6E44-ACDC-0C64D0D447EC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2282497" y="4457556"/>
            <a:ext cx="2999501" cy="1046317"/>
          </a:xfrm>
          <a:prstGeom prst="bentConnector3">
            <a:avLst>
              <a:gd name="adj1" fmla="val 99538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E92CDA5-5292-3E4F-B3B8-9B99D97DC759}"/>
              </a:ext>
            </a:extLst>
          </p:cNvPr>
          <p:cNvCxnSpPr>
            <a:endCxn id="18" idx="3"/>
          </p:cNvCxnSpPr>
          <p:nvPr/>
        </p:nvCxnSpPr>
        <p:spPr>
          <a:xfrm flipH="1">
            <a:off x="8235178" y="1690688"/>
            <a:ext cx="684773" cy="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5138994-DEC1-A74E-BF12-23534E254CAC}"/>
              </a:ext>
            </a:extLst>
          </p:cNvPr>
          <p:cNvCxnSpPr>
            <a:cxnSpLocks/>
          </p:cNvCxnSpPr>
          <p:nvPr/>
        </p:nvCxnSpPr>
        <p:spPr>
          <a:xfrm flipH="1">
            <a:off x="8247863" y="2856517"/>
            <a:ext cx="684773" cy="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EF18ABE-86EB-AF47-9D05-D04C464A1EE7}"/>
              </a:ext>
            </a:extLst>
          </p:cNvPr>
          <p:cNvCxnSpPr>
            <a:cxnSpLocks/>
          </p:cNvCxnSpPr>
          <p:nvPr/>
        </p:nvCxnSpPr>
        <p:spPr>
          <a:xfrm flipH="1">
            <a:off x="8231005" y="4006359"/>
            <a:ext cx="684773" cy="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E2211BC-6B3F-C149-A4AA-55A759D0D574}"/>
              </a:ext>
            </a:extLst>
          </p:cNvPr>
          <p:cNvCxnSpPr>
            <a:cxnSpLocks/>
          </p:cNvCxnSpPr>
          <p:nvPr/>
        </p:nvCxnSpPr>
        <p:spPr>
          <a:xfrm flipH="1">
            <a:off x="8247863" y="5218839"/>
            <a:ext cx="684773" cy="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E013D8-6EA8-F14C-B5AD-88544AC9A4AB}"/>
              </a:ext>
            </a:extLst>
          </p:cNvPr>
          <p:cNvCxnSpPr>
            <a:cxnSpLocks/>
          </p:cNvCxnSpPr>
          <p:nvPr/>
        </p:nvCxnSpPr>
        <p:spPr>
          <a:xfrm flipH="1">
            <a:off x="8247863" y="6318574"/>
            <a:ext cx="684773" cy="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AB1B24B-9052-7441-B077-A6B95CA845A9}"/>
              </a:ext>
            </a:extLst>
          </p:cNvPr>
          <p:cNvSpPr txBox="1"/>
          <p:nvPr/>
        </p:nvSpPr>
        <p:spPr>
          <a:xfrm>
            <a:off x="8201083" y="1338833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PPS 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BE3E0D-838F-D24E-AD76-A7DF49E2FC92}"/>
              </a:ext>
            </a:extLst>
          </p:cNvPr>
          <p:cNvSpPr txBox="1"/>
          <p:nvPr/>
        </p:nvSpPr>
        <p:spPr>
          <a:xfrm>
            <a:off x="8203079" y="2482239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PPS in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EB7504-DA8F-E740-8C3D-F6FCE0EF6965}"/>
              </a:ext>
            </a:extLst>
          </p:cNvPr>
          <p:cNvSpPr txBox="1"/>
          <p:nvPr/>
        </p:nvSpPr>
        <p:spPr>
          <a:xfrm>
            <a:off x="8201083" y="3670854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PPS 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E02C5B-5D62-BF40-96A7-0A3E067C5E26}"/>
              </a:ext>
            </a:extLst>
          </p:cNvPr>
          <p:cNvSpPr txBox="1"/>
          <p:nvPr/>
        </p:nvSpPr>
        <p:spPr>
          <a:xfrm>
            <a:off x="8201083" y="4904554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PPS in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977B06-28B3-F149-BF1F-3E72FEBEA554}"/>
              </a:ext>
            </a:extLst>
          </p:cNvPr>
          <p:cNvSpPr txBox="1"/>
          <p:nvPr/>
        </p:nvSpPr>
        <p:spPr>
          <a:xfrm>
            <a:off x="8231005" y="5998840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PPS 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741209-4F97-5F4A-8D4A-84A7A90A7FBC}"/>
              </a:ext>
            </a:extLst>
          </p:cNvPr>
          <p:cNvSpPr txBox="1"/>
          <p:nvPr/>
        </p:nvSpPr>
        <p:spPr>
          <a:xfrm>
            <a:off x="6370101" y="180458"/>
            <a:ext cx="115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PPS out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78AFD5-1141-B144-8E9F-816AEAAA3F2C}"/>
              </a:ext>
            </a:extLst>
          </p:cNvPr>
          <p:cNvCxnSpPr>
            <a:cxnSpLocks/>
          </p:cNvCxnSpPr>
          <p:nvPr/>
        </p:nvCxnSpPr>
        <p:spPr>
          <a:xfrm>
            <a:off x="9153625" y="1690688"/>
            <a:ext cx="208868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C858F3-716B-C246-BE45-A6256F599964}"/>
              </a:ext>
            </a:extLst>
          </p:cNvPr>
          <p:cNvCxnSpPr>
            <a:cxnSpLocks/>
          </p:cNvCxnSpPr>
          <p:nvPr/>
        </p:nvCxnSpPr>
        <p:spPr>
          <a:xfrm flipV="1">
            <a:off x="9606012" y="1690247"/>
            <a:ext cx="0" cy="1160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5BE9265-0497-CB42-9580-4C805887B64E}"/>
              </a:ext>
            </a:extLst>
          </p:cNvPr>
          <p:cNvCxnSpPr>
            <a:cxnSpLocks/>
          </p:cNvCxnSpPr>
          <p:nvPr/>
        </p:nvCxnSpPr>
        <p:spPr>
          <a:xfrm>
            <a:off x="9153625" y="2851571"/>
            <a:ext cx="208868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36E31B8-F491-864C-AA6D-4249D566C967}"/>
              </a:ext>
            </a:extLst>
          </p:cNvPr>
          <p:cNvCxnSpPr>
            <a:cxnSpLocks/>
          </p:cNvCxnSpPr>
          <p:nvPr/>
        </p:nvCxnSpPr>
        <p:spPr>
          <a:xfrm>
            <a:off x="9153625" y="4006359"/>
            <a:ext cx="208868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74041D1-8CF2-6047-90CB-B29AE0967C32}"/>
              </a:ext>
            </a:extLst>
          </p:cNvPr>
          <p:cNvCxnSpPr>
            <a:cxnSpLocks/>
          </p:cNvCxnSpPr>
          <p:nvPr/>
        </p:nvCxnSpPr>
        <p:spPr>
          <a:xfrm>
            <a:off x="9153625" y="5218839"/>
            <a:ext cx="208868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806806E-858A-D241-9B3F-D0E525BA02A5}"/>
              </a:ext>
            </a:extLst>
          </p:cNvPr>
          <p:cNvCxnSpPr>
            <a:cxnSpLocks/>
          </p:cNvCxnSpPr>
          <p:nvPr/>
        </p:nvCxnSpPr>
        <p:spPr>
          <a:xfrm>
            <a:off x="9153625" y="6318573"/>
            <a:ext cx="208868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EF27FE2-3B8F-3740-9014-7BAC14063141}"/>
              </a:ext>
            </a:extLst>
          </p:cNvPr>
          <p:cNvCxnSpPr>
            <a:cxnSpLocks/>
          </p:cNvCxnSpPr>
          <p:nvPr/>
        </p:nvCxnSpPr>
        <p:spPr>
          <a:xfrm flipV="1">
            <a:off x="9989419" y="1690247"/>
            <a:ext cx="0" cy="23156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B5434B3-5FD5-1D44-B860-E9F945672348}"/>
              </a:ext>
            </a:extLst>
          </p:cNvPr>
          <p:cNvCxnSpPr>
            <a:cxnSpLocks/>
          </p:cNvCxnSpPr>
          <p:nvPr/>
        </p:nvCxnSpPr>
        <p:spPr>
          <a:xfrm flipV="1">
            <a:off x="10449828" y="1690688"/>
            <a:ext cx="0" cy="3528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37F942A-9C5E-8B48-BE95-C3C0BAAB8F7B}"/>
              </a:ext>
            </a:extLst>
          </p:cNvPr>
          <p:cNvCxnSpPr>
            <a:cxnSpLocks/>
          </p:cNvCxnSpPr>
          <p:nvPr/>
        </p:nvCxnSpPr>
        <p:spPr>
          <a:xfrm flipV="1">
            <a:off x="10959967" y="1690688"/>
            <a:ext cx="0" cy="46278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ircular Arrow 51">
            <a:extLst>
              <a:ext uri="{FF2B5EF4-FFF2-40B4-BE49-F238E27FC236}">
                <a16:creationId xmlns:a16="http://schemas.microsoft.com/office/drawing/2014/main" id="{4D680F0A-EAA2-9F40-B0A0-6F60869A3AEF}"/>
              </a:ext>
            </a:extLst>
          </p:cNvPr>
          <p:cNvSpPr/>
          <p:nvPr/>
        </p:nvSpPr>
        <p:spPr>
          <a:xfrm rot="10800000">
            <a:off x="9229038" y="1557835"/>
            <a:ext cx="163630" cy="26570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47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B72D3-4BF0-B340-A0AA-17865E246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3648"/>
            <a:ext cx="10515600" cy="1325563"/>
          </a:xfrm>
        </p:spPr>
        <p:txBody>
          <a:bodyPr/>
          <a:lstStyle/>
          <a:p>
            <a:r>
              <a:rPr lang="en-US" dirty="0"/>
              <a:t>Time Stamps</a:t>
            </a:r>
          </a:p>
        </p:txBody>
      </p:sp>
      <p:pic>
        <p:nvPicPr>
          <p:cNvPr id="4" name="Picture 3" descr="A tall building&#10;&#10;Description automatically generated">
            <a:extLst>
              <a:ext uri="{FF2B5EF4-FFF2-40B4-BE49-F238E27FC236}">
                <a16:creationId xmlns:a16="http://schemas.microsoft.com/office/drawing/2014/main" id="{A5E730ED-6594-C74E-B9DD-BB9515A5E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610248"/>
            <a:ext cx="11341100" cy="61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9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B72D3-4BF0-B340-A0AA-17865E246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3648"/>
            <a:ext cx="10515600" cy="1325563"/>
          </a:xfrm>
        </p:spPr>
        <p:txBody>
          <a:bodyPr/>
          <a:lstStyle/>
          <a:p>
            <a:r>
              <a:rPr lang="en-US" dirty="0" err="1"/>
              <a:t>Syntonization</a:t>
            </a:r>
            <a:endParaRPr lang="en-US" dirty="0"/>
          </a:p>
        </p:txBody>
      </p:sp>
      <p:pic>
        <p:nvPicPr>
          <p:cNvPr id="4" name="Picture 3" descr="A tall building&#10;&#10;Description automatically generated">
            <a:extLst>
              <a:ext uri="{FF2B5EF4-FFF2-40B4-BE49-F238E27FC236}">
                <a16:creationId xmlns:a16="http://schemas.microsoft.com/office/drawing/2014/main" id="{A5E730ED-6594-C74E-B9DD-BB9515A5E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610248"/>
            <a:ext cx="11341100" cy="612224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DDEC509-B620-034B-8573-80595BC04AC4}"/>
              </a:ext>
            </a:extLst>
          </p:cNvPr>
          <p:cNvSpPr/>
          <p:nvPr/>
        </p:nvSpPr>
        <p:spPr>
          <a:xfrm>
            <a:off x="2483318" y="610248"/>
            <a:ext cx="134754" cy="61222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5030AE-0FBF-BC42-BAE4-3DE9D559EFF8}"/>
              </a:ext>
            </a:extLst>
          </p:cNvPr>
          <p:cNvSpPr/>
          <p:nvPr/>
        </p:nvSpPr>
        <p:spPr>
          <a:xfrm>
            <a:off x="4762901" y="610248"/>
            <a:ext cx="134754" cy="61222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5930B69-51BE-334A-A718-14681A1679F8}"/>
              </a:ext>
            </a:extLst>
          </p:cNvPr>
          <p:cNvSpPr/>
          <p:nvPr/>
        </p:nvSpPr>
        <p:spPr>
          <a:xfrm>
            <a:off x="7042484" y="610248"/>
            <a:ext cx="134754" cy="61222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C4FB8E7-2D7A-DD4F-BB90-CF0180E553BA}"/>
              </a:ext>
            </a:extLst>
          </p:cNvPr>
          <p:cNvSpPr/>
          <p:nvPr/>
        </p:nvSpPr>
        <p:spPr>
          <a:xfrm>
            <a:off x="9337140" y="610248"/>
            <a:ext cx="134754" cy="61222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A6A4A3C-DC62-784C-A329-E3AE413A688C}"/>
              </a:ext>
            </a:extLst>
          </p:cNvPr>
          <p:cNvSpPr/>
          <p:nvPr/>
        </p:nvSpPr>
        <p:spPr>
          <a:xfrm>
            <a:off x="11595551" y="610248"/>
            <a:ext cx="134754" cy="61222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4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B72D3-4BF0-B340-A0AA-17865E246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3648"/>
            <a:ext cx="10515600" cy="1325563"/>
          </a:xfrm>
        </p:spPr>
        <p:txBody>
          <a:bodyPr/>
          <a:lstStyle/>
          <a:p>
            <a:r>
              <a:rPr lang="en-US" dirty="0"/>
              <a:t>Synchronization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E6B6DF4-44C6-5748-9CE5-01AE893E5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03" y="588215"/>
            <a:ext cx="10973848" cy="626978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1B9DFF-613D-FE42-8228-ACD8E97E7A7D}"/>
              </a:ext>
            </a:extLst>
          </p:cNvPr>
          <p:cNvSpPr/>
          <p:nvPr/>
        </p:nvSpPr>
        <p:spPr>
          <a:xfrm rot="5400000">
            <a:off x="4363280" y="3916018"/>
            <a:ext cx="139144" cy="50490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56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D5F9BB-1994-6440-8D25-F26C7AFE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864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 WAN Setup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3297F1-46B5-A245-BEE5-54906352B4ED}"/>
              </a:ext>
            </a:extLst>
          </p:cNvPr>
          <p:cNvSpPr/>
          <p:nvPr/>
        </p:nvSpPr>
        <p:spPr>
          <a:xfrm>
            <a:off x="1334765" y="2032278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 GM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01781F-2804-4743-9F90-84CC240A6440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43550" y="2447435"/>
            <a:ext cx="691215" cy="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F37F3F-BC48-8B4A-B565-5902646FD133}"/>
              </a:ext>
            </a:extLst>
          </p:cNvPr>
          <p:cNvCxnSpPr>
            <a:cxnSpLocks/>
          </p:cNvCxnSpPr>
          <p:nvPr/>
        </p:nvCxnSpPr>
        <p:spPr>
          <a:xfrm>
            <a:off x="627846" y="2084045"/>
            <a:ext cx="0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9301D5-A845-7D47-97E3-775F5AEF850B}"/>
              </a:ext>
            </a:extLst>
          </p:cNvPr>
          <p:cNvCxnSpPr>
            <a:cxnSpLocks/>
          </p:cNvCxnSpPr>
          <p:nvPr/>
        </p:nvCxnSpPr>
        <p:spPr>
          <a:xfrm>
            <a:off x="464936" y="1705670"/>
            <a:ext cx="162910" cy="37837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52E1BF-5D84-B940-BE9D-2A6EE86BA63D}"/>
              </a:ext>
            </a:extLst>
          </p:cNvPr>
          <p:cNvCxnSpPr>
            <a:cxnSpLocks/>
          </p:cNvCxnSpPr>
          <p:nvPr/>
        </p:nvCxnSpPr>
        <p:spPr>
          <a:xfrm flipH="1">
            <a:off x="627846" y="1705671"/>
            <a:ext cx="188686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492479-6D7B-CC49-BD2B-F98950D8E799}"/>
              </a:ext>
            </a:extLst>
          </p:cNvPr>
          <p:cNvCxnSpPr>
            <a:cxnSpLocks/>
          </p:cNvCxnSpPr>
          <p:nvPr/>
        </p:nvCxnSpPr>
        <p:spPr>
          <a:xfrm>
            <a:off x="627846" y="1705671"/>
            <a:ext cx="0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A8D1CF-ECFD-244E-9D7F-69FB33724E59}"/>
              </a:ext>
            </a:extLst>
          </p:cNvPr>
          <p:cNvCxnSpPr>
            <a:cxnSpLocks/>
          </p:cNvCxnSpPr>
          <p:nvPr/>
        </p:nvCxnSpPr>
        <p:spPr>
          <a:xfrm flipH="1">
            <a:off x="2911316" y="2482465"/>
            <a:ext cx="722659" cy="0"/>
          </a:xfrm>
          <a:prstGeom prst="line">
            <a:avLst/>
          </a:prstGeom>
          <a:ln w="412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C429649-0079-5548-8E47-0E1E03F512C7}"/>
              </a:ext>
            </a:extLst>
          </p:cNvPr>
          <p:cNvSpPr/>
          <p:nvPr/>
        </p:nvSpPr>
        <p:spPr>
          <a:xfrm>
            <a:off x="3633975" y="2032278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B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5AB7F7-5FDF-B44B-AB06-66ED1855E5BD}"/>
              </a:ext>
            </a:extLst>
          </p:cNvPr>
          <p:cNvCxnSpPr/>
          <p:nvPr/>
        </p:nvCxnSpPr>
        <p:spPr>
          <a:xfrm>
            <a:off x="2911316" y="2186620"/>
            <a:ext cx="722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12BF4C-E6FD-B84F-A67E-6E0CAF894F02}"/>
              </a:ext>
            </a:extLst>
          </p:cNvPr>
          <p:cNvSpPr txBox="1"/>
          <p:nvPr/>
        </p:nvSpPr>
        <p:spPr>
          <a:xfrm>
            <a:off x="2957356" y="1888043"/>
            <a:ext cx="63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95A449-8CFE-A748-8B98-582C789C8E98}"/>
              </a:ext>
            </a:extLst>
          </p:cNvPr>
          <p:cNvSpPr txBox="1"/>
          <p:nvPr/>
        </p:nvSpPr>
        <p:spPr>
          <a:xfrm>
            <a:off x="2957356" y="2483070"/>
            <a:ext cx="72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PTP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BE23053-17BA-B84E-BAE1-38BF69FB0346}"/>
              </a:ext>
            </a:extLst>
          </p:cNvPr>
          <p:cNvSpPr/>
          <p:nvPr/>
        </p:nvSpPr>
        <p:spPr>
          <a:xfrm>
            <a:off x="7419610" y="800410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 GM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72AF381-AE76-A647-A0E7-30E5EA25363A}"/>
              </a:ext>
            </a:extLst>
          </p:cNvPr>
          <p:cNvCxnSpPr>
            <a:stCxn id="53" idx="1"/>
          </p:cNvCxnSpPr>
          <p:nvPr/>
        </p:nvCxnSpPr>
        <p:spPr>
          <a:xfrm flipH="1" flipV="1">
            <a:off x="6189899" y="1215568"/>
            <a:ext cx="1229711" cy="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3752EB1-2050-3840-AB66-69E1285EECE2}"/>
              </a:ext>
            </a:extLst>
          </p:cNvPr>
          <p:cNvCxnSpPr>
            <a:cxnSpLocks/>
          </p:cNvCxnSpPr>
          <p:nvPr/>
        </p:nvCxnSpPr>
        <p:spPr>
          <a:xfrm>
            <a:off x="6189899" y="837195"/>
            <a:ext cx="0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7A08584-2410-CF49-8A89-027705CDC12B}"/>
              </a:ext>
            </a:extLst>
          </p:cNvPr>
          <p:cNvCxnSpPr>
            <a:cxnSpLocks/>
          </p:cNvCxnSpPr>
          <p:nvPr/>
        </p:nvCxnSpPr>
        <p:spPr>
          <a:xfrm>
            <a:off x="6026989" y="458820"/>
            <a:ext cx="162910" cy="37837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9D966CE-8758-0342-86A5-5463ED58A409}"/>
              </a:ext>
            </a:extLst>
          </p:cNvPr>
          <p:cNvCxnSpPr>
            <a:cxnSpLocks/>
          </p:cNvCxnSpPr>
          <p:nvPr/>
        </p:nvCxnSpPr>
        <p:spPr>
          <a:xfrm flipH="1">
            <a:off x="6189899" y="458821"/>
            <a:ext cx="188686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4A767A3-D809-B047-ABAE-7DB556F826C1}"/>
              </a:ext>
            </a:extLst>
          </p:cNvPr>
          <p:cNvCxnSpPr>
            <a:cxnSpLocks/>
          </p:cNvCxnSpPr>
          <p:nvPr/>
        </p:nvCxnSpPr>
        <p:spPr>
          <a:xfrm>
            <a:off x="6189899" y="458821"/>
            <a:ext cx="0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FE253D1-AE09-674E-9A67-8128360F891B}"/>
              </a:ext>
            </a:extLst>
          </p:cNvPr>
          <p:cNvCxnSpPr>
            <a:cxnSpLocks/>
          </p:cNvCxnSpPr>
          <p:nvPr/>
        </p:nvCxnSpPr>
        <p:spPr>
          <a:xfrm flipH="1">
            <a:off x="8996161" y="1250597"/>
            <a:ext cx="722659" cy="0"/>
          </a:xfrm>
          <a:prstGeom prst="line">
            <a:avLst/>
          </a:prstGeom>
          <a:ln w="412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6D9A42FE-A3EE-034E-9DB0-B94DC8A9E1BB}"/>
              </a:ext>
            </a:extLst>
          </p:cNvPr>
          <p:cNvSpPr/>
          <p:nvPr/>
        </p:nvSpPr>
        <p:spPr>
          <a:xfrm>
            <a:off x="9718820" y="800410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C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CD031E9-3F33-4042-AE44-EEA1430FB4B9}"/>
              </a:ext>
            </a:extLst>
          </p:cNvPr>
          <p:cNvCxnSpPr/>
          <p:nvPr/>
        </p:nvCxnSpPr>
        <p:spPr>
          <a:xfrm>
            <a:off x="8996161" y="954752"/>
            <a:ext cx="722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D0DFD92-D989-8344-A0ED-8A91502A5ADF}"/>
              </a:ext>
            </a:extLst>
          </p:cNvPr>
          <p:cNvSpPr txBox="1"/>
          <p:nvPr/>
        </p:nvSpPr>
        <p:spPr>
          <a:xfrm>
            <a:off x="9042201" y="656175"/>
            <a:ext cx="63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157A27-95C0-9E42-8656-6052EAAD20A3}"/>
              </a:ext>
            </a:extLst>
          </p:cNvPr>
          <p:cNvSpPr txBox="1"/>
          <p:nvPr/>
        </p:nvSpPr>
        <p:spPr>
          <a:xfrm>
            <a:off x="9042201" y="1251202"/>
            <a:ext cx="72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PTP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25807A-C15A-C64A-A30D-29952ED1AD30}"/>
              </a:ext>
            </a:extLst>
          </p:cNvPr>
          <p:cNvSpPr/>
          <p:nvPr/>
        </p:nvSpPr>
        <p:spPr>
          <a:xfrm>
            <a:off x="1686361" y="5141513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 GM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18F9ED4-92AA-414D-BA86-2B2C21E6D4FD}"/>
              </a:ext>
            </a:extLst>
          </p:cNvPr>
          <p:cNvCxnSpPr>
            <a:cxnSpLocks/>
            <a:stCxn id="64" idx="1"/>
          </p:cNvCxnSpPr>
          <p:nvPr/>
        </p:nvCxnSpPr>
        <p:spPr>
          <a:xfrm flipH="1" flipV="1">
            <a:off x="1014331" y="5556671"/>
            <a:ext cx="672030" cy="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506C011-2636-B44A-B84B-418767693C1A}"/>
              </a:ext>
            </a:extLst>
          </p:cNvPr>
          <p:cNvCxnSpPr>
            <a:cxnSpLocks/>
          </p:cNvCxnSpPr>
          <p:nvPr/>
        </p:nvCxnSpPr>
        <p:spPr>
          <a:xfrm>
            <a:off x="1014331" y="5192937"/>
            <a:ext cx="0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AEC2754-AFD9-9C48-8BC3-B9EAD9918F78}"/>
              </a:ext>
            </a:extLst>
          </p:cNvPr>
          <p:cNvCxnSpPr>
            <a:cxnSpLocks/>
          </p:cNvCxnSpPr>
          <p:nvPr/>
        </p:nvCxnSpPr>
        <p:spPr>
          <a:xfrm>
            <a:off x="851421" y="4814562"/>
            <a:ext cx="162910" cy="37837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2EBFB81-E2F8-1C43-92A2-3ECEFD6A679C}"/>
              </a:ext>
            </a:extLst>
          </p:cNvPr>
          <p:cNvCxnSpPr>
            <a:cxnSpLocks/>
          </p:cNvCxnSpPr>
          <p:nvPr/>
        </p:nvCxnSpPr>
        <p:spPr>
          <a:xfrm flipH="1">
            <a:off x="1014331" y="4814563"/>
            <a:ext cx="188686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26C818C-A404-6A4A-93B7-04C8AA8A7FA0}"/>
              </a:ext>
            </a:extLst>
          </p:cNvPr>
          <p:cNvCxnSpPr>
            <a:cxnSpLocks/>
          </p:cNvCxnSpPr>
          <p:nvPr/>
        </p:nvCxnSpPr>
        <p:spPr>
          <a:xfrm>
            <a:off x="1014331" y="4814563"/>
            <a:ext cx="0" cy="37837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C9655E5-9812-4046-9801-ABD370CCE50B}"/>
              </a:ext>
            </a:extLst>
          </p:cNvPr>
          <p:cNvCxnSpPr>
            <a:cxnSpLocks/>
          </p:cNvCxnSpPr>
          <p:nvPr/>
        </p:nvCxnSpPr>
        <p:spPr>
          <a:xfrm flipH="1">
            <a:off x="3262912" y="5591700"/>
            <a:ext cx="722659" cy="0"/>
          </a:xfrm>
          <a:prstGeom prst="line">
            <a:avLst/>
          </a:prstGeom>
          <a:ln w="412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7FF2932C-FF67-6648-9EC7-E407D8265D76}"/>
              </a:ext>
            </a:extLst>
          </p:cNvPr>
          <p:cNvSpPr/>
          <p:nvPr/>
        </p:nvSpPr>
        <p:spPr>
          <a:xfrm>
            <a:off x="3985571" y="5141513"/>
            <a:ext cx="1576551" cy="83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A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D2F1F8D-9441-514E-854F-A3538A857CDE}"/>
              </a:ext>
            </a:extLst>
          </p:cNvPr>
          <p:cNvCxnSpPr/>
          <p:nvPr/>
        </p:nvCxnSpPr>
        <p:spPr>
          <a:xfrm>
            <a:off x="3262912" y="5295855"/>
            <a:ext cx="722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C75885D4-A306-3B4C-8FD3-C8517FEC5A0E}"/>
              </a:ext>
            </a:extLst>
          </p:cNvPr>
          <p:cNvSpPr txBox="1"/>
          <p:nvPr/>
        </p:nvSpPr>
        <p:spPr>
          <a:xfrm>
            <a:off x="3308952" y="4997278"/>
            <a:ext cx="63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40CF380-4296-CF49-AE8A-A0F82E3A4E37}"/>
              </a:ext>
            </a:extLst>
          </p:cNvPr>
          <p:cNvSpPr txBox="1"/>
          <p:nvPr/>
        </p:nvSpPr>
        <p:spPr>
          <a:xfrm>
            <a:off x="3308952" y="5592305"/>
            <a:ext cx="72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PTP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8F51C955-6C74-B04A-B232-6879AEA91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870" y="2676814"/>
            <a:ext cx="6204340" cy="2957594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44FD647-3122-0846-82BD-ED774D56438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5210526" y="2447437"/>
            <a:ext cx="1006565" cy="15087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E2F8837-13A8-6B48-B5F7-D3B6B2E3A874}"/>
              </a:ext>
            </a:extLst>
          </p:cNvPr>
          <p:cNvCxnSpPr>
            <a:cxnSpLocks/>
            <a:stCxn id="71" idx="3"/>
          </p:cNvCxnSpPr>
          <p:nvPr/>
        </p:nvCxnSpPr>
        <p:spPr>
          <a:xfrm flipV="1">
            <a:off x="5562122" y="4942264"/>
            <a:ext cx="529383" cy="6144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4108F7C-3348-5442-98E0-00EF8E88AA4A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10507096" y="1630727"/>
            <a:ext cx="1006565" cy="19040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" name="Picture 40" descr="A close up of electronics&#10;&#10;Description automatically generated">
            <a:extLst>
              <a:ext uri="{FF2B5EF4-FFF2-40B4-BE49-F238E27FC236}">
                <a16:creationId xmlns:a16="http://schemas.microsoft.com/office/drawing/2014/main" id="{25D42630-1F82-0940-B178-4E1D5E427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744" y="2973398"/>
            <a:ext cx="1602854" cy="1202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9CE839-D9B6-A243-A6F4-563DBB4719C0}"/>
              </a:ext>
            </a:extLst>
          </p:cNvPr>
          <p:cNvSpPr txBox="1"/>
          <p:nvPr/>
        </p:nvSpPr>
        <p:spPr>
          <a:xfrm>
            <a:off x="303204" y="1344269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GNSS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60E9D6-6263-0B4E-ADD4-F8E29FC3073F}"/>
              </a:ext>
            </a:extLst>
          </p:cNvPr>
          <p:cNvSpPr txBox="1"/>
          <p:nvPr/>
        </p:nvSpPr>
        <p:spPr>
          <a:xfrm>
            <a:off x="643550" y="445590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GNSS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AB5E23-E4D6-2248-8464-F756DE921AD0}"/>
              </a:ext>
            </a:extLst>
          </p:cNvPr>
          <p:cNvSpPr txBox="1"/>
          <p:nvPr/>
        </p:nvSpPr>
        <p:spPr>
          <a:xfrm>
            <a:off x="5837830" y="7522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GNSS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E7ED3E-8511-6946-B32A-A0401C3CE19E}"/>
              </a:ext>
            </a:extLst>
          </p:cNvPr>
          <p:cNvSpPr/>
          <p:nvPr/>
        </p:nvSpPr>
        <p:spPr>
          <a:xfrm rot="21054182">
            <a:off x="5905435" y="2948343"/>
            <a:ext cx="5966978" cy="2414538"/>
          </a:xfrm>
          <a:custGeom>
            <a:avLst/>
            <a:gdLst>
              <a:gd name="connsiteX0" fmla="*/ 0 w 5966978"/>
              <a:gd name="connsiteY0" fmla="*/ 1207269 h 2414538"/>
              <a:gd name="connsiteX1" fmla="*/ 2983489 w 5966978"/>
              <a:gd name="connsiteY1" fmla="*/ 0 h 2414538"/>
              <a:gd name="connsiteX2" fmla="*/ 5966978 w 5966978"/>
              <a:gd name="connsiteY2" fmla="*/ 1207269 h 2414538"/>
              <a:gd name="connsiteX3" fmla="*/ 2983489 w 5966978"/>
              <a:gd name="connsiteY3" fmla="*/ 2414538 h 2414538"/>
              <a:gd name="connsiteX4" fmla="*/ 0 w 5966978"/>
              <a:gd name="connsiteY4" fmla="*/ 1207269 h 241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6978" h="2414538" extrusionOk="0">
                <a:moveTo>
                  <a:pt x="0" y="1207269"/>
                </a:moveTo>
                <a:cubicBezTo>
                  <a:pt x="-38875" y="516534"/>
                  <a:pt x="1122387" y="80080"/>
                  <a:pt x="2983489" y="0"/>
                </a:cubicBezTo>
                <a:cubicBezTo>
                  <a:pt x="4651642" y="4299"/>
                  <a:pt x="5850336" y="544222"/>
                  <a:pt x="5966978" y="1207269"/>
                </a:cubicBezTo>
                <a:cubicBezTo>
                  <a:pt x="5702524" y="2132279"/>
                  <a:pt x="4588959" y="2648152"/>
                  <a:pt x="2983489" y="2414538"/>
                </a:cubicBezTo>
                <a:cubicBezTo>
                  <a:pt x="1216893" y="2349507"/>
                  <a:pt x="140687" y="1941246"/>
                  <a:pt x="0" y="1207269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84FC92-A078-4647-90FC-56FD78C55D81}"/>
              </a:ext>
            </a:extLst>
          </p:cNvPr>
          <p:cNvSpPr txBox="1"/>
          <p:nvPr/>
        </p:nvSpPr>
        <p:spPr>
          <a:xfrm>
            <a:off x="8958806" y="5309459"/>
            <a:ext cx="72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VPN</a:t>
            </a:r>
          </a:p>
        </p:txBody>
      </p:sp>
    </p:spTree>
    <p:extLst>
      <p:ext uri="{BB962C8B-B14F-4D97-AF65-F5344CB8AC3E}">
        <p14:creationId xmlns:p14="http://schemas.microsoft.com/office/powerpoint/2010/main" val="2784088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400</Words>
  <Application>Microsoft Macintosh PowerPoint</Application>
  <PresentationFormat>Widescreen</PresentationFormat>
  <Paragraphs>72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Precise Synchronization of Geographically Separate GNSS Dependent Time Providers</vt:lpstr>
      <vt:lpstr>Problem Formulation</vt:lpstr>
      <vt:lpstr>Background</vt:lpstr>
      <vt:lpstr>PowerPoint Presentation</vt:lpstr>
      <vt:lpstr>PowerPoint Presentation</vt:lpstr>
      <vt:lpstr>Time Stamps</vt:lpstr>
      <vt:lpstr>Syntonization</vt:lpstr>
      <vt:lpstr>Synchronization</vt:lpstr>
      <vt:lpstr>PowerPoint Presentation</vt:lpstr>
      <vt:lpstr>PowerPoint Presentation</vt:lpstr>
      <vt:lpstr>Discussion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Precise Synchronization of Geographically Separate GNSS Dependent Time Providers</dc:title>
  <dc:creator>Ahmad Byagowi</dc:creator>
  <cp:lastModifiedBy>Ahmad Byagowi</cp:lastModifiedBy>
  <cp:revision>21</cp:revision>
  <dcterms:created xsi:type="dcterms:W3CDTF">2020-10-09T14:42:38Z</dcterms:created>
  <dcterms:modified xsi:type="dcterms:W3CDTF">2020-10-13T05:41:08Z</dcterms:modified>
</cp:coreProperties>
</file>